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30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303" r:id="rId15"/>
    <p:sldId id="304" r:id="rId16"/>
    <p:sldId id="305" r:id="rId17"/>
    <p:sldId id="269" r:id="rId18"/>
    <p:sldId id="301" r:id="rId19"/>
    <p:sldId id="271" r:id="rId20"/>
    <p:sldId id="272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9/21/2023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9/21/2023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9/21/2023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9/21/2023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9/21/2023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9/21/2023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AEB1D-8C75-4E30-B008-4B561AF85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1243" y="1310043"/>
            <a:ext cx="9966960" cy="3035808"/>
          </a:xfrm>
        </p:spPr>
        <p:txBody>
          <a:bodyPr/>
          <a:lstStyle/>
          <a:p>
            <a:r>
              <a:rPr lang="en-US" sz="6600" b="1" dirty="0"/>
              <a:t>Software Requirements Specification Document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2FD10-DFAE-48F3-9D28-E3A1DFEB36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Course:  Software Construction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1D339B5-32AD-457F-AD86-58E32F452831}"/>
              </a:ext>
            </a:extLst>
          </p:cNvPr>
          <p:cNvSpPr txBox="1">
            <a:spLocks/>
          </p:cNvSpPr>
          <p:nvPr/>
        </p:nvSpPr>
        <p:spPr>
          <a:xfrm>
            <a:off x="1904738" y="6238187"/>
            <a:ext cx="7891272" cy="4094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Prepared and Presented By:  Engr. HAMZA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BAEBFC-D1F2-41F1-9F72-A52FCDF6FFFA}"/>
              </a:ext>
            </a:extLst>
          </p:cNvPr>
          <p:cNvSpPr/>
          <p:nvPr/>
        </p:nvSpPr>
        <p:spPr>
          <a:xfrm>
            <a:off x="1567991" y="3125762"/>
            <a:ext cx="8710367" cy="96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i="1" dirty="0">
                <a:solidFill>
                  <a:srgbClr val="3494BA"/>
                </a:solidFill>
                <a:highlight>
                  <a:srgbClr val="000000"/>
                </a:highlight>
                <a:latin typeface="Candara" panose="020E0502030303020204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Gain a deeper understanding of the Software Requirement Specification phase and the Software Requirement Specification (SRS).  Learn how to write requirements and specifications.</a:t>
            </a:r>
            <a:endParaRPr lang="en-US" sz="1600" i="1" dirty="0">
              <a:solidFill>
                <a:srgbClr val="3494BA"/>
              </a:solidFill>
              <a:effectLst/>
              <a:highlight>
                <a:srgbClr val="000000"/>
              </a:highlight>
              <a:latin typeface="Candara" panose="020E0502030303020204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090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A866-250D-4D38-88E7-D26DCD03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2.4 Software Requirement Specification (SRS)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A15AF-3C17-43FC-B966-40C90743D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While there's no "Perfect SRS," it should be:</a:t>
            </a:r>
          </a:p>
          <a:p>
            <a:r>
              <a:rPr lang="en-US" dirty="0"/>
              <a:t>Correct</a:t>
            </a:r>
          </a:p>
          <a:p>
            <a:r>
              <a:rPr lang="en-US" dirty="0"/>
              <a:t>Unambiguous</a:t>
            </a:r>
          </a:p>
          <a:p>
            <a:r>
              <a:rPr lang="en-US" dirty="0"/>
              <a:t>Complete (no TBD sections)</a:t>
            </a:r>
          </a:p>
          <a:p>
            <a:r>
              <a:rPr lang="en-US" dirty="0"/>
              <a:t>Verifiable</a:t>
            </a:r>
          </a:p>
          <a:p>
            <a:r>
              <a:rPr lang="en-US" dirty="0"/>
              <a:t>Consistent in behavior and terms</a:t>
            </a:r>
          </a:p>
          <a:p>
            <a:r>
              <a:rPr lang="en-US" dirty="0"/>
              <a:t>Understandable by customers</a:t>
            </a:r>
          </a:p>
          <a:p>
            <a:r>
              <a:rPr lang="en-US" dirty="0"/>
              <a:t>Modifiable</a:t>
            </a:r>
          </a:p>
          <a:p>
            <a:r>
              <a:rPr lang="en-US" dirty="0"/>
              <a:t>Design-independent</a:t>
            </a:r>
          </a:p>
          <a:p>
            <a:r>
              <a:rPr lang="en-US" dirty="0"/>
              <a:t>Concise</a:t>
            </a:r>
          </a:p>
          <a:p>
            <a:r>
              <a:rPr lang="en-US" dirty="0"/>
              <a:t>Organized</a:t>
            </a:r>
          </a:p>
          <a:p>
            <a:r>
              <a:rPr lang="en-US" dirty="0"/>
              <a:t>Traceable (each requirement can be referenced)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792B5-0A33-4198-BE34-32C5171E3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299" y="1885361"/>
            <a:ext cx="4589507" cy="414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3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7F3C6-DA43-4794-B1F0-F88CD02A1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741938" cy="70678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374151"/>
                </a:solidFill>
                <a:latin typeface="Söhne"/>
              </a:rPr>
              <a:t>Software Requirements Specification (SRS) for Online Shopping Website</a:t>
            </a:r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07840D-C5E9-4EF5-8431-FA16F5874B36}"/>
              </a:ext>
            </a:extLst>
          </p:cNvPr>
          <p:cNvSpPr/>
          <p:nvPr/>
        </p:nvSpPr>
        <p:spPr>
          <a:xfrm>
            <a:off x="499622" y="1191421"/>
            <a:ext cx="1001126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</a:t>
            </a:r>
            <a:endParaRPr lang="en-US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Online Shopping Website aims to provide a seamless shopping experience for customers. This document outlines the requirements for the system to ensure it meets the following criteria:</a:t>
            </a:r>
          </a:p>
          <a:p>
            <a:endParaRPr lang="en-US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Characteristics of a "Perfect SRS"</a:t>
            </a:r>
            <a:endParaRPr lang="en-US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</a:t>
            </a:r>
            <a:endParaRPr lang="en-US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shall accurately calculate the total price of items in the shopping cart.</a:t>
            </a:r>
          </a:p>
          <a:p>
            <a:r>
              <a:rPr lang="en-US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Ambiguous</a:t>
            </a:r>
            <a:endParaRPr lang="en-US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terminology used in the SRS shall be consistent. For example, "shopping cart" shall not be referred to as "cart" elsewhere.</a:t>
            </a:r>
          </a:p>
          <a:p>
            <a:r>
              <a:rPr lang="en-US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Complete (no TBD sections)</a:t>
            </a:r>
            <a:endParaRPr lang="en-US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SRS shall not contain any sections marked as "To Be Determined (TBD).“</a:t>
            </a:r>
          </a:p>
          <a:p>
            <a:r>
              <a:rPr lang="en-US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 Verifiable</a:t>
            </a:r>
            <a:endParaRPr lang="en-US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shall generate an order confirmation email after a successful purchase.</a:t>
            </a:r>
          </a:p>
          <a:p>
            <a:r>
              <a:rPr lang="en-US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 Consistent in behavior and terms</a:t>
            </a:r>
            <a:endParaRPr lang="en-US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shall use the term "add to cart" consistently across all interfaces and documentation.</a:t>
            </a:r>
          </a:p>
          <a:p>
            <a:r>
              <a:rPr lang="en-US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 Understandable by customers</a:t>
            </a:r>
            <a:endParaRPr lang="en-US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user interface shall be intuitive, with clear navigation and easily readable product descriptions.</a:t>
            </a:r>
          </a:p>
        </p:txBody>
      </p:sp>
    </p:spTree>
    <p:extLst>
      <p:ext uri="{BB962C8B-B14F-4D97-AF65-F5344CB8AC3E}">
        <p14:creationId xmlns:p14="http://schemas.microsoft.com/office/powerpoint/2010/main" val="868830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8FF27-2411-4B7F-A80B-B6B2BCA78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6EC0C-6136-4992-8BE5-8E1B31DD5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152" y="2093976"/>
            <a:ext cx="7687654" cy="405079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2.7 Modifiable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SRS shall allow for future modifications to accommodate new payment methods without major system redesign.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2.8 Design-independent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shall not depend on a specific web design and shall function with different layouts and themes.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2.9 Concise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shall be written succinctly, avoiding unnecessary technical jargon.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2.10 Organized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SRS shall be organized into clear sections for easy reference.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2.11 Traceable (each requirement can be referenced)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requirement shall be uniquely identified with a reference number, e.g., REQ-001.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Functional Requirements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F641B-008A-47D9-866E-A44F9800D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34" y="2093976"/>
            <a:ext cx="379416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22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F8C0F-E759-4401-9626-9B37AA587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2D72A-7382-4F4B-A034-03FD2F8C8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6254779" cy="4050792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User Registration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shall allow users to create an account (REQ-001).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Product Catalog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shall display a list of products with images and descriptions (REQ-002).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 Shopping Cart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shall be able to add and remove items from the shopping cart (REQ-003).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Non-Functional Requirements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Performance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shall load product pages in less than 2 seconds (REQ-004).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Security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data shall be encrypted during transmission (REQ-005).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9DB39-6C08-4866-975D-23F217FCD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812" y="2121408"/>
            <a:ext cx="379416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77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B162-D950-4D20-B555-9784B663E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HEADINGS FOR SRS: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E33A9-D25B-43AF-AFF2-A6E6C230D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Introduction</a:t>
            </a:r>
            <a:endParaRPr lang="en-US" dirty="0"/>
          </a:p>
          <a:p>
            <a:pPr lvl="1"/>
            <a:r>
              <a:rPr lang="en-US" dirty="0"/>
              <a:t>Purpose of the document</a:t>
            </a:r>
          </a:p>
          <a:p>
            <a:pPr lvl="1"/>
            <a:r>
              <a:rPr lang="en-US" dirty="0"/>
              <a:t>Scope of the project</a:t>
            </a:r>
          </a:p>
          <a:p>
            <a:pPr lvl="1"/>
            <a:r>
              <a:rPr lang="en-US" dirty="0"/>
              <a:t>Overview of the software being described</a:t>
            </a:r>
          </a:p>
          <a:p>
            <a:r>
              <a:rPr lang="en-US" b="1" dirty="0"/>
              <a:t>Document Conventions</a:t>
            </a:r>
            <a:endParaRPr lang="en-US" dirty="0"/>
          </a:p>
          <a:p>
            <a:pPr lvl="1"/>
            <a:r>
              <a:rPr lang="en-US" dirty="0"/>
              <a:t>Explanation of any specific conventions or terminology used in the document</a:t>
            </a:r>
          </a:p>
          <a:p>
            <a:r>
              <a:rPr lang="en-US" b="1" dirty="0"/>
              <a:t>References</a:t>
            </a:r>
            <a:endParaRPr lang="en-US" dirty="0"/>
          </a:p>
          <a:p>
            <a:pPr lvl="1"/>
            <a:r>
              <a:rPr lang="en-US" dirty="0"/>
              <a:t>Any external documents or sources referenced in the SRS</a:t>
            </a:r>
          </a:p>
          <a:p>
            <a:r>
              <a:rPr lang="en-US" b="1" dirty="0"/>
              <a:t>Overall Description</a:t>
            </a:r>
            <a:endParaRPr lang="en-US" dirty="0"/>
          </a:p>
          <a:p>
            <a:pPr lvl="1"/>
            <a:r>
              <a:rPr lang="en-US" dirty="0"/>
              <a:t>Product perspective</a:t>
            </a:r>
          </a:p>
          <a:p>
            <a:pPr lvl="1"/>
            <a:r>
              <a:rPr lang="en-US" dirty="0"/>
              <a:t>Product functions</a:t>
            </a:r>
          </a:p>
          <a:p>
            <a:pPr lvl="1"/>
            <a:r>
              <a:rPr lang="en-US" dirty="0"/>
              <a:t>User classes and characteristics</a:t>
            </a:r>
          </a:p>
          <a:p>
            <a:pPr lvl="1"/>
            <a:r>
              <a:rPr lang="en-US" dirty="0"/>
              <a:t>Operating environment</a:t>
            </a:r>
          </a:p>
          <a:p>
            <a:pPr lvl="1"/>
            <a:r>
              <a:rPr lang="en-US" dirty="0"/>
              <a:t>Design and implementation constraints</a:t>
            </a:r>
          </a:p>
          <a:p>
            <a:pPr lvl="1"/>
            <a:r>
              <a:rPr lang="en-US" dirty="0"/>
              <a:t>Assumptions and dependencies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71CEF-329D-4A09-A9D0-44B187B9A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796" y="2034855"/>
            <a:ext cx="4061476" cy="40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82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AA24-EBC1-4636-B63A-69BD8981A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858A4-A5ED-4277-AA7F-7B1FEACBC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Specific Requirements</a:t>
            </a:r>
            <a:endParaRPr lang="en-US" dirty="0"/>
          </a:p>
          <a:p>
            <a:pPr lvl="1"/>
            <a:r>
              <a:rPr lang="en-US" dirty="0"/>
              <a:t>Functional requirements</a:t>
            </a:r>
          </a:p>
          <a:p>
            <a:pPr lvl="1"/>
            <a:r>
              <a:rPr lang="en-US" dirty="0"/>
              <a:t>Non-functional requirements (performance, security, usability, etc.)</a:t>
            </a:r>
          </a:p>
          <a:p>
            <a:pPr lvl="1"/>
            <a:r>
              <a:rPr lang="en-US" dirty="0"/>
              <a:t>External interfaces</a:t>
            </a:r>
          </a:p>
          <a:p>
            <a:pPr lvl="1"/>
            <a:r>
              <a:rPr lang="en-US" dirty="0"/>
              <a:t>System features</a:t>
            </a:r>
          </a:p>
          <a:p>
            <a:pPr lvl="1"/>
            <a:r>
              <a:rPr lang="en-US" dirty="0"/>
              <a:t>Data requirements</a:t>
            </a:r>
          </a:p>
          <a:p>
            <a:pPr lvl="1"/>
            <a:r>
              <a:rPr lang="en-US" dirty="0"/>
              <a:t>Use cases or scenarios</a:t>
            </a:r>
          </a:p>
          <a:p>
            <a:r>
              <a:rPr lang="en-US" b="1" dirty="0"/>
              <a:t>System Features</a:t>
            </a:r>
            <a:endParaRPr lang="en-US" dirty="0"/>
          </a:p>
          <a:p>
            <a:pPr lvl="1"/>
            <a:r>
              <a:rPr lang="en-US" dirty="0"/>
              <a:t>Detailed descriptions of each system feature or function</a:t>
            </a:r>
          </a:p>
          <a:p>
            <a:r>
              <a:rPr lang="en-US" b="1" dirty="0"/>
              <a:t>External Interface Requirements</a:t>
            </a:r>
            <a:endParaRPr lang="en-US" dirty="0"/>
          </a:p>
          <a:p>
            <a:pPr lvl="1"/>
            <a:r>
              <a:rPr lang="en-US" dirty="0"/>
              <a:t>Description of interfaces with external systems or components</a:t>
            </a:r>
          </a:p>
          <a:p>
            <a:r>
              <a:rPr lang="en-US" b="1" dirty="0"/>
              <a:t>Non-Functional Requirements</a:t>
            </a:r>
            <a:endParaRPr lang="en-US" dirty="0"/>
          </a:p>
          <a:p>
            <a:pPr lvl="1"/>
            <a:r>
              <a:rPr lang="en-US" dirty="0"/>
              <a:t>Performance requirements (response times, throughput, etc.)</a:t>
            </a:r>
          </a:p>
          <a:p>
            <a:pPr lvl="1"/>
            <a:r>
              <a:rPr lang="en-US" dirty="0"/>
              <a:t>Security requirements</a:t>
            </a:r>
          </a:p>
          <a:p>
            <a:pPr lvl="1"/>
            <a:r>
              <a:rPr lang="en-US" dirty="0"/>
              <a:t>Usability and user interface requirements</a:t>
            </a:r>
          </a:p>
          <a:p>
            <a:pPr lvl="1"/>
            <a:r>
              <a:rPr lang="en-US" dirty="0"/>
              <a:t>Reliability and availability requirements</a:t>
            </a:r>
          </a:p>
          <a:p>
            <a:pPr lvl="1"/>
            <a:r>
              <a:rPr lang="en-US" dirty="0"/>
              <a:t>Scalability and maintainability requirements</a:t>
            </a:r>
          </a:p>
          <a:p>
            <a:pPr lvl="1"/>
            <a:r>
              <a:rPr lang="en-US" dirty="0"/>
              <a:t>Legal and regulatory requirements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9A3243-3643-4860-91BC-DDE35DA64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127" y="1408175"/>
            <a:ext cx="4764025" cy="476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64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B6C96-3C7D-4516-9F81-7C69D5CA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6B4DA-AAA7-44E1-8596-54BCACA4B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/>
              <a:t>User Interface Requirements</a:t>
            </a:r>
            <a:endParaRPr lang="en-US" dirty="0"/>
          </a:p>
          <a:p>
            <a:pPr lvl="1"/>
            <a:r>
              <a:rPr lang="en-US" dirty="0"/>
              <a:t>Design and layout specifications</a:t>
            </a:r>
          </a:p>
          <a:p>
            <a:pPr lvl="1"/>
            <a:r>
              <a:rPr lang="en-US" dirty="0"/>
              <a:t>User interaction and navigation</a:t>
            </a:r>
          </a:p>
          <a:p>
            <a:r>
              <a:rPr lang="en-US" b="1" dirty="0"/>
              <a:t>Quality Attributes</a:t>
            </a:r>
            <a:endParaRPr lang="en-US" dirty="0"/>
          </a:p>
          <a:p>
            <a:pPr lvl="1"/>
            <a:r>
              <a:rPr lang="en-US" dirty="0"/>
              <a:t>Reliability</a:t>
            </a:r>
          </a:p>
          <a:p>
            <a:pPr lvl="1"/>
            <a:r>
              <a:rPr lang="en-US" dirty="0"/>
              <a:t>Availability</a:t>
            </a:r>
          </a:p>
          <a:p>
            <a:pPr lvl="1"/>
            <a:r>
              <a:rPr lang="en-US" dirty="0"/>
              <a:t>Scalability</a:t>
            </a:r>
          </a:p>
          <a:p>
            <a:pPr lvl="1"/>
            <a:r>
              <a:rPr lang="en-US" dirty="0"/>
              <a:t>Maintainability</a:t>
            </a:r>
          </a:p>
          <a:p>
            <a:pPr lvl="1"/>
            <a:r>
              <a:rPr lang="en-US" dirty="0"/>
              <a:t>Portability</a:t>
            </a:r>
          </a:p>
          <a:p>
            <a:r>
              <a:rPr lang="en-US" b="1" dirty="0"/>
              <a:t>Constraints</a:t>
            </a:r>
            <a:endParaRPr lang="en-US" dirty="0"/>
          </a:p>
          <a:p>
            <a:pPr lvl="1"/>
            <a:r>
              <a:rPr lang="en-US" dirty="0"/>
              <a:t>Any limitations or constraints affecting the project</a:t>
            </a:r>
          </a:p>
          <a:p>
            <a:r>
              <a:rPr lang="en-US" b="1" dirty="0"/>
              <a:t>Assumptions and Dependencies</a:t>
            </a:r>
            <a:endParaRPr lang="en-US" dirty="0"/>
          </a:p>
          <a:p>
            <a:pPr lvl="1"/>
            <a:r>
              <a:rPr lang="en-US" dirty="0"/>
              <a:t>Assumptions made during the requirements gathering process</a:t>
            </a:r>
          </a:p>
          <a:p>
            <a:pPr lvl="1"/>
            <a:r>
              <a:rPr lang="en-US" dirty="0"/>
              <a:t>Dependencies on external factors or systems</a:t>
            </a:r>
          </a:p>
          <a:p>
            <a:r>
              <a:rPr lang="en-US" b="1" dirty="0"/>
              <a:t>Appendices</a:t>
            </a:r>
            <a:endParaRPr lang="en-US" dirty="0"/>
          </a:p>
          <a:p>
            <a:pPr lvl="1"/>
            <a:r>
              <a:rPr lang="en-US" dirty="0"/>
              <a:t>Additional information or documentation that supports the SRS</a:t>
            </a:r>
          </a:p>
          <a:p>
            <a:pPr lvl="1"/>
            <a:r>
              <a:rPr lang="en-US" dirty="0"/>
              <a:t>Use case diagrams, data flow diagrams, etc.</a:t>
            </a:r>
          </a:p>
          <a:p>
            <a:r>
              <a:rPr lang="en-US" b="1" dirty="0"/>
              <a:t>Glossary</a:t>
            </a:r>
            <a:endParaRPr lang="en-US" dirty="0"/>
          </a:p>
          <a:p>
            <a:pPr lvl="1"/>
            <a:r>
              <a:rPr lang="en-US" dirty="0"/>
              <a:t>Definitions of technical terms or acronyms used in the document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4E66D-7351-425C-B407-3F49EEB70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127" y="1408175"/>
            <a:ext cx="4764025" cy="476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54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23936-EA10-47D1-A826-52ED1A7BD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used for this lab: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68BD47-C36E-4246-A9AB-182AE1F5E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5084" y="1534196"/>
            <a:ext cx="4051300" cy="4051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61CCD3-119A-4E45-A2F2-76710B419423}"/>
              </a:ext>
            </a:extLst>
          </p:cNvPr>
          <p:cNvSpPr txBox="1"/>
          <p:nvPr/>
        </p:nvSpPr>
        <p:spPr>
          <a:xfrm>
            <a:off x="638556" y="1657215"/>
            <a:ext cx="600710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Tools:</a:t>
            </a:r>
          </a:p>
          <a:p>
            <a:endParaRPr lang="en-US" b="1" dirty="0"/>
          </a:p>
          <a:p>
            <a:r>
              <a:rPr lang="en-US" b="1" dirty="0"/>
              <a:t>Microsoft Word</a:t>
            </a:r>
            <a:r>
              <a:rPr lang="en-US" dirty="0"/>
              <a:t>: Microsoft Word is a versatile tool for creating documents, including Software Requirement Specification Documents. It provides templates and formatting options for professional documentation.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E2135-D086-4160-9E31-BF205A32D00D}"/>
              </a:ext>
            </a:extLst>
          </p:cNvPr>
          <p:cNvSpPr txBox="1"/>
          <p:nvPr/>
        </p:nvSpPr>
        <p:spPr>
          <a:xfrm>
            <a:off x="638556" y="3559846"/>
            <a:ext cx="7301992" cy="2308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Project Management Software</a:t>
            </a:r>
            <a:r>
              <a:rPr lang="en-US" dirty="0"/>
              <a:t>: Project management tool like Trello often have features for creating and managing project documentation, including Software Requirement Specification Documents.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</p:txBody>
      </p:sp>
      <p:pic>
        <p:nvPicPr>
          <p:cNvPr id="8" name="Picture 2" descr="Bahria University – Official Web Portal">
            <a:extLst>
              <a:ext uri="{FF2B5EF4-FFF2-40B4-BE49-F238E27FC236}">
                <a16:creationId xmlns:a16="http://schemas.microsoft.com/office/drawing/2014/main" id="{AAF3000F-7DB0-44A4-B71C-9FE589B1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4" y="158833"/>
            <a:ext cx="2220700" cy="60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956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1B93-826D-4BC6-AD8F-A0C9510B1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word:</a:t>
            </a:r>
          </a:p>
        </p:txBody>
      </p:sp>
      <p:pic>
        <p:nvPicPr>
          <p:cNvPr id="3074" name="Picture 2" descr="Microsoft Word - Wikipedia">
            <a:extLst>
              <a:ext uri="{FF2B5EF4-FFF2-40B4-BE49-F238E27FC236}">
                <a16:creationId xmlns:a16="http://schemas.microsoft.com/office/drawing/2014/main" id="{B27D7E61-CF7C-47E4-8B04-D69267C55B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560" y="2478661"/>
            <a:ext cx="3795077" cy="353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514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0D55-B3E0-4E99-82D1-966779FB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trello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5670E6-69C9-405D-8CF3-A86AA0C2B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5" y="2341267"/>
            <a:ext cx="10058400" cy="3610565"/>
          </a:xfrm>
          <a:prstGeom prst="rect">
            <a:avLst/>
          </a:prstGeom>
        </p:spPr>
      </p:pic>
      <p:pic>
        <p:nvPicPr>
          <p:cNvPr id="5" name="Picture 2" descr="Bahria University – Official Web Portal">
            <a:extLst>
              <a:ext uri="{FF2B5EF4-FFF2-40B4-BE49-F238E27FC236}">
                <a16:creationId xmlns:a16="http://schemas.microsoft.com/office/drawing/2014/main" id="{8684E3F3-015A-4270-A197-C3451A666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4" y="158834"/>
            <a:ext cx="2371529" cy="64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59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857E9-A8CB-42CF-8946-609E5C38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ABC-8D3F-4BFF-8130-1A5D75590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951726"/>
            <a:ext cx="7640519" cy="4050792"/>
          </a:xfrm>
        </p:spPr>
        <p:txBody>
          <a:bodyPr>
            <a:normAutofit fontScale="47500" lnSpcReduction="20000"/>
          </a:bodyPr>
          <a:lstStyle/>
          <a:p>
            <a:r>
              <a:rPr lang="en-US" sz="2500" dirty="0"/>
              <a:t>Understand the fundamental purpose and significance of the Software Requirement Specification (SRS) phase in software development.</a:t>
            </a:r>
          </a:p>
          <a:p>
            <a:r>
              <a:rPr lang="en-US" sz="2500" dirty="0"/>
              <a:t>Learn the key components and structure of a well-defined SRS document.</a:t>
            </a:r>
          </a:p>
          <a:p>
            <a:r>
              <a:rPr lang="en-US" sz="2500" dirty="0"/>
              <a:t>Gain knowledge of the characteristics that define a "Perfect SRS" and how they contribute to successful software development.</a:t>
            </a:r>
          </a:p>
          <a:p>
            <a:r>
              <a:rPr lang="en-US" sz="2500" dirty="0"/>
              <a:t>Acquire the skills to write clear, concise, and unambiguous software requirements.</a:t>
            </a:r>
          </a:p>
          <a:p>
            <a:r>
              <a:rPr lang="en-US" sz="2500" dirty="0"/>
              <a:t>Master the art of creating complete SRS documents without any sections left as "To Be Determined (TBD)."</a:t>
            </a:r>
          </a:p>
          <a:p>
            <a:r>
              <a:rPr lang="en-US" sz="2500" dirty="0"/>
              <a:t>Develop the ability to formulate verifiable requirements that can be tested and validated.</a:t>
            </a:r>
          </a:p>
          <a:p>
            <a:r>
              <a:rPr lang="en-US" sz="2500" dirty="0"/>
              <a:t>Ensure consistency in terminology and behavior across software requirements.</a:t>
            </a:r>
          </a:p>
          <a:p>
            <a:r>
              <a:rPr lang="en-US" sz="2500" dirty="0"/>
              <a:t>Enhance the capability to create software specifications that are understandable and usable by both technical teams and customers.</a:t>
            </a:r>
          </a:p>
          <a:p>
            <a:r>
              <a:rPr lang="en-US" sz="2500" dirty="0"/>
              <a:t>Understand how to make SRS documents modifiable to accommodate future changes and updates.</a:t>
            </a:r>
          </a:p>
          <a:p>
            <a:r>
              <a:rPr lang="en-US" sz="2500" dirty="0"/>
              <a:t>Gain proficiency in creating SRS documents that are design-independent and adaptable to various design implementations.</a:t>
            </a:r>
          </a:p>
          <a:p>
            <a:r>
              <a:rPr lang="en-US" sz="2500" dirty="0"/>
              <a:t>Learn to write requirements and specifications in a concise manner, avoiding unnecessary technical jargon.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E02A6-B9FC-47AD-8F95-BD56A789F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567" y="1359126"/>
            <a:ext cx="4403888" cy="44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17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424BE-D9E2-4874-A106-DAF6FD742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 :</a:t>
            </a:r>
          </a:p>
        </p:txBody>
      </p:sp>
      <p:pic>
        <p:nvPicPr>
          <p:cNvPr id="5" name="Picture 2" descr="Bahria University – Official Web Portal">
            <a:extLst>
              <a:ext uri="{FF2B5EF4-FFF2-40B4-BE49-F238E27FC236}">
                <a16:creationId xmlns:a16="http://schemas.microsoft.com/office/drawing/2014/main" id="{88224B6C-F650-48E1-A812-1241BD3DC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4" y="158834"/>
            <a:ext cx="2371529" cy="64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FEFC5-EA8B-4B66-A69C-1E1A1CF1A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1695008"/>
            <a:ext cx="104584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95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424BE-D9E2-4874-A106-DAF6FD742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9FCFEA-4649-425B-BED3-2636ED0FD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724" y="1924294"/>
            <a:ext cx="8708062" cy="435923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4B630C3-DE7F-428D-AEE3-C2CC48F70855}"/>
              </a:ext>
            </a:extLst>
          </p:cNvPr>
          <p:cNvSpPr/>
          <p:nvPr/>
        </p:nvSpPr>
        <p:spPr>
          <a:xfrm rot="10800000">
            <a:off x="8908329" y="4392891"/>
            <a:ext cx="923827" cy="371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Bahria University – Official Web Portal">
            <a:extLst>
              <a:ext uri="{FF2B5EF4-FFF2-40B4-BE49-F238E27FC236}">
                <a16:creationId xmlns:a16="http://schemas.microsoft.com/office/drawing/2014/main" id="{9F7F0F75-2079-4718-AF69-A30A6DE90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4" y="158833"/>
            <a:ext cx="2145285" cy="58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E2357E-D2AC-46D1-AF92-C79E4CE2CA4F}"/>
              </a:ext>
            </a:extLst>
          </p:cNvPr>
          <p:cNvSpPr txBox="1"/>
          <p:nvPr/>
        </p:nvSpPr>
        <p:spPr>
          <a:xfrm>
            <a:off x="3676454" y="2460396"/>
            <a:ext cx="140459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SRS</a:t>
            </a:r>
          </a:p>
        </p:txBody>
      </p:sp>
    </p:spTree>
    <p:extLst>
      <p:ext uri="{BB962C8B-B14F-4D97-AF65-F5344CB8AC3E}">
        <p14:creationId xmlns:p14="http://schemas.microsoft.com/office/powerpoint/2010/main" val="2345838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50EFC-8DB2-408E-BC88-CDEF9FD9C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46925"/>
            <a:ext cx="10058400" cy="1609344"/>
          </a:xfrm>
        </p:spPr>
        <p:txBody>
          <a:bodyPr/>
          <a:lstStyle/>
          <a:p>
            <a:r>
              <a:rPr lang="en-US" dirty="0"/>
              <a:t>Tasks 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EF820-FFBE-4804-BD5C-B5107C3C3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644632" cy="4050792"/>
          </a:xfrm>
        </p:spPr>
        <p:txBody>
          <a:bodyPr/>
          <a:lstStyle/>
          <a:p>
            <a:r>
              <a:rPr lang="en-US" dirty="0"/>
              <a:t>Write SRS for your project and submit it.</a:t>
            </a:r>
          </a:p>
          <a:p>
            <a:r>
              <a:rPr lang="en-US" dirty="0"/>
              <a:t>Document the SRS. Present it to the instructor. Once you have documented the Project’s SRS share it on Trello which is a project management collaboration tool with your team.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 descr="Bahria University – Official Web Portal">
            <a:extLst>
              <a:ext uri="{FF2B5EF4-FFF2-40B4-BE49-F238E27FC236}">
                <a16:creationId xmlns:a16="http://schemas.microsoft.com/office/drawing/2014/main" id="{6FB1385F-F357-4A0C-B436-4D76ED3DD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4" y="158833"/>
            <a:ext cx="2201846" cy="59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1D794B-D64C-4500-BF38-059EFB612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32" y="3519769"/>
            <a:ext cx="3094391" cy="309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29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954C-7063-43E6-8BBF-F7FA98255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6" y="2878613"/>
            <a:ext cx="9618293" cy="150485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What is requirement:</a:t>
            </a:r>
            <a:br>
              <a:rPr lang="en-US" sz="3600" dirty="0"/>
            </a:br>
            <a:r>
              <a:rPr lang="en-US" sz="2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requirement is a statement of a behavior or attribute that a system must possess for the system to be acceptable to a stakeholder.</a:t>
            </a:r>
            <a:br>
              <a:rPr lang="en-US" sz="2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/>
              <a:t>What is a Software Requirements Specification (SRS)?</a:t>
            </a:r>
            <a:br>
              <a:rPr lang="en-US" sz="3600" dirty="0"/>
            </a:br>
            <a: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SRS document is a document that describes the requirements of a computer system from the user's point of view.</a:t>
            </a:r>
            <a:b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/>
            </a:br>
            <a:r>
              <a:rPr lang="en-US" sz="3600" dirty="0"/>
              <a:t>What does an SRS Document Specify?</a:t>
            </a:r>
            <a:br>
              <a:rPr lang="en-US" sz="3600" dirty="0"/>
            </a:b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required behavior of a system in terms of: input data, required processing, output data, operational scenarios and interfaces.</a:t>
            </a:r>
            <a:b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attributes of a system including performance, security, maintainability, reliability, availability, safety requirements and design constraints.</a:t>
            </a:r>
            <a:b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A46F9F-8EE4-4B0A-A23F-DDE53133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890" y="1478510"/>
            <a:ext cx="3082565" cy="390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50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DE945-F3F1-42F1-83B3-2846024C8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65" y="446925"/>
            <a:ext cx="10911620" cy="853974"/>
          </a:xfrm>
        </p:spPr>
        <p:txBody>
          <a:bodyPr>
            <a:normAutofit/>
          </a:bodyPr>
          <a:lstStyle/>
          <a:p>
            <a:r>
              <a:rPr lang="en-US" sz="4000" dirty="0"/>
              <a:t>What is Requirements Management?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12CD2-A64D-4406-8947-702D0EEA9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265" y="1300899"/>
            <a:ext cx="8809442" cy="4050792"/>
          </a:xfrm>
        </p:spPr>
        <p:txBody>
          <a:bodyPr/>
          <a:lstStyle/>
          <a:p>
            <a:r>
              <a:rPr lang="en-US" dirty="0"/>
              <a:t>Requirements management is a systematic approach to eliciting, organizing and documenting the requirements of a system.</a:t>
            </a:r>
          </a:p>
          <a:p>
            <a:r>
              <a:rPr lang="en-US" dirty="0"/>
              <a:t>It is a process that establishes and maintains agreement between the customer and the project team on the changing requirements of a system.</a:t>
            </a:r>
          </a:p>
          <a:p>
            <a:endParaRPr lang="en-US" dirty="0"/>
          </a:p>
          <a:p>
            <a:r>
              <a:rPr lang="en-US" dirty="0"/>
              <a:t>Why is Requirements Management Important?</a:t>
            </a:r>
          </a:p>
          <a:p>
            <a:r>
              <a:rPr lang="en-US" dirty="0"/>
              <a:t>By organizing and tracking the requirements and managing the requirement changes, you improve the chances of completing the project on time and under budget.</a:t>
            </a:r>
          </a:p>
          <a:p>
            <a:r>
              <a:rPr lang="en-US" dirty="0"/>
              <a:t>Poor change management is a key cause of project failure.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FE722-BEB7-4383-8A1A-39A10E0F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451" y="1873153"/>
            <a:ext cx="2906284" cy="290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50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4CEDE-9B89-41EB-B1A6-CDF16C922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46925"/>
            <a:ext cx="10058400" cy="1609344"/>
          </a:xfrm>
        </p:spPr>
        <p:txBody>
          <a:bodyPr/>
          <a:lstStyle/>
          <a:p>
            <a:r>
              <a:rPr lang="en-US" dirty="0"/>
              <a:t>2.1 Requirements engineering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D6C46-BCC2-44E9-AD45-A5B6C7C81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508" y="2056269"/>
            <a:ext cx="8771736" cy="4100283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engineering process consists of four phases:</a:t>
            </a:r>
          </a:p>
          <a:p>
            <a:r>
              <a:rPr lang="en-US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 elicitation: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getting  the  customers  to  state  exactly  what  the requirements are.</a:t>
            </a:r>
          </a:p>
          <a:p>
            <a:r>
              <a:rPr lang="en-US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  analysis: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  qualitative   judgments   and   checking   for consistency and feasibility of requirements.</a:t>
            </a:r>
          </a:p>
          <a:p>
            <a:r>
              <a:rPr lang="en-US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  validation: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demonstrating  that  the  requirements  define  the system that the customer really wants.</a:t>
            </a:r>
          </a:p>
          <a:p>
            <a:r>
              <a:rPr lang="en-US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 management: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of managing changing requirements during the requirements engineering process and system development, and identifying missing and extra requirements.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6D730-FD22-4D98-9D1D-78537B3AE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005" y="1432638"/>
            <a:ext cx="4465949" cy="446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98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21D23-8E8C-4F92-9AB8-BABB9E55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16" y="239535"/>
            <a:ext cx="10058400" cy="731426"/>
          </a:xfrm>
        </p:spPr>
        <p:txBody>
          <a:bodyPr>
            <a:normAutofit fontScale="90000"/>
          </a:bodyPr>
          <a:lstStyle/>
          <a:p>
            <a:r>
              <a:rPr lang="en-US" dirty="0"/>
              <a:t>Mindmap: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529F2A-83EC-47E5-9250-BA8B84D0B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73" y="1091349"/>
            <a:ext cx="105346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91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319D9-1A05-43D7-99D9-712871BE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2.2 Writing Requirements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7849D-26FE-4DC7-BF03-EDA715362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 must always be:</a:t>
            </a:r>
          </a:p>
          <a:p>
            <a:r>
              <a:rPr lang="en-US" dirty="0"/>
              <a:t>Correct</a:t>
            </a:r>
          </a:p>
          <a:p>
            <a:r>
              <a:rPr lang="en-US" dirty="0"/>
              <a:t>Unambiguous</a:t>
            </a:r>
          </a:p>
          <a:p>
            <a:r>
              <a:rPr lang="en-US" dirty="0"/>
              <a:t>Complete</a:t>
            </a:r>
          </a:p>
          <a:p>
            <a:r>
              <a:rPr lang="en-US" dirty="0"/>
              <a:t>Consistent</a:t>
            </a:r>
          </a:p>
          <a:p>
            <a:r>
              <a:rPr lang="en-US" dirty="0"/>
              <a:t>Testable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617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1A31-8F6E-4BD0-8CDD-97069AEFF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2.2.1 Recommendations When Writing 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B3AF3-72F8-4628-8829-0656FA689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Never assume others understand what you mean.</a:t>
            </a:r>
          </a:p>
          <a:p>
            <a:r>
              <a:rPr lang="en-US" dirty="0"/>
              <a:t>Use meaningful words; avoid vague terms like process, manage, perform, handle, and support.</a:t>
            </a:r>
          </a:p>
          <a:p>
            <a:r>
              <a:rPr lang="en-US" dirty="0"/>
              <a:t>State requirements, not features.</a:t>
            </a:r>
          </a:p>
          <a:p>
            <a:r>
              <a:rPr lang="en-US" dirty="0"/>
              <a:t>Avoid conjunctions and conditionals.</a:t>
            </a:r>
          </a:p>
          <a:p>
            <a:r>
              <a:rPr lang="en-US" dirty="0"/>
              <a:t>Avoid using possibilities (may, might, probably, usually).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063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FA28B-2A66-43E8-BBC1-961B8BB6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2.3 Writing Specifications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6BCC5-31E3-4115-9FD9-1D436AF86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Specifications describe the operations and attributes of a system. They differ from requirements as they:</a:t>
            </a:r>
          </a:p>
          <a:p>
            <a:r>
              <a:rPr lang="en-US" dirty="0"/>
              <a:t>Are sufficiently complete and free from conflicts.</a:t>
            </a:r>
          </a:p>
          <a:p>
            <a:r>
              <a:rPr lang="en-US" dirty="0"/>
              <a:t>Describe the system as it will be built and resolve conflicting requirements.</a:t>
            </a:r>
          </a:p>
          <a:p>
            <a:r>
              <a:rPr lang="en-US" dirty="0"/>
              <a:t>Specifications are essential unless:</a:t>
            </a:r>
          </a:p>
          <a:p>
            <a:r>
              <a:rPr lang="en-US" dirty="0"/>
              <a:t>You're using an incremental development process.</a:t>
            </a:r>
          </a:p>
          <a:p>
            <a:r>
              <a:rPr lang="en-US" dirty="0"/>
              <a:t>You're working on research or proof-of-concept projects.</a:t>
            </a:r>
          </a:p>
          <a:p>
            <a:r>
              <a:rPr lang="en-US" dirty="0"/>
              <a:t>You're building very small projects.</a:t>
            </a:r>
          </a:p>
          <a:p>
            <a:r>
              <a:rPr lang="en-US" dirty="0"/>
              <a:t>It's not more cost-effective or faster than building the product.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4609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668</TotalTime>
  <Words>1420</Words>
  <Application>Microsoft Office PowerPoint</Application>
  <PresentationFormat>Widescreen</PresentationFormat>
  <Paragraphs>180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STKaiti</vt:lpstr>
      <vt:lpstr>Candara</vt:lpstr>
      <vt:lpstr>Rockwell</vt:lpstr>
      <vt:lpstr>Rockwell Condensed</vt:lpstr>
      <vt:lpstr>Söhne</vt:lpstr>
      <vt:lpstr>Tahoma</vt:lpstr>
      <vt:lpstr>Times New Roman</vt:lpstr>
      <vt:lpstr>Wingdings</vt:lpstr>
      <vt:lpstr>Wood Type</vt:lpstr>
      <vt:lpstr>Software Requirements Specification Document </vt:lpstr>
      <vt:lpstr>Objectives:</vt:lpstr>
      <vt:lpstr>What is requirement: A requirement is a statement of a behavior or attribute that a system must possess for the system to be acceptable to a stakeholder.     What is a Software Requirements Specification (SRS)? An SRS document is a document that describes the requirements of a computer system from the user's point of view.     What does an SRS Document Specify? The required behavior of a system in terms of: input data, required processing, output data, operational scenarios and interfaces. The attributes of a system including performance, security, maintainability, reliability, availability, safety requirements and design constraints.  </vt:lpstr>
      <vt:lpstr>What is Requirements Management?</vt:lpstr>
      <vt:lpstr>2.1 Requirements engineering process</vt:lpstr>
      <vt:lpstr>Mindmap:</vt:lpstr>
      <vt:lpstr>2.2 Writing Requirements </vt:lpstr>
      <vt:lpstr>2.2.1 Recommendations When Writing Requirements</vt:lpstr>
      <vt:lpstr>2.3 Writing Specifications </vt:lpstr>
      <vt:lpstr>2.4 Software Requirement Specification (SRS) </vt:lpstr>
      <vt:lpstr>Software Requirements Specification (SRS) for Online Shopping Website</vt:lpstr>
      <vt:lpstr>Continue:</vt:lpstr>
      <vt:lpstr>Continue:</vt:lpstr>
      <vt:lpstr>HEADINGS FOR SRS:</vt:lpstr>
      <vt:lpstr>CONTINUE…</vt:lpstr>
      <vt:lpstr>CONTINUE…</vt:lpstr>
      <vt:lpstr>Tools used for this lab:</vt:lpstr>
      <vt:lpstr>Ms word:</vt:lpstr>
      <vt:lpstr>trello</vt:lpstr>
      <vt:lpstr>continue :</vt:lpstr>
      <vt:lpstr>continue :</vt:lpstr>
      <vt:lpstr>Tasks 1: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Requirements Specification Document</dc:title>
  <dc:creator>ADMIN</dc:creator>
  <cp:lastModifiedBy>ADMIN</cp:lastModifiedBy>
  <cp:revision>9</cp:revision>
  <dcterms:created xsi:type="dcterms:W3CDTF">2023-09-21T17:32:27Z</dcterms:created>
  <dcterms:modified xsi:type="dcterms:W3CDTF">2023-09-22T04:41:24Z</dcterms:modified>
</cp:coreProperties>
</file>